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26" r:id="rId2"/>
    <p:sldId id="258" r:id="rId3"/>
    <p:sldId id="325" r:id="rId4"/>
    <p:sldId id="324" r:id="rId5"/>
    <p:sldId id="329" r:id="rId6"/>
    <p:sldId id="330" r:id="rId7"/>
    <p:sldId id="331" r:id="rId8"/>
    <p:sldId id="335" r:id="rId9"/>
    <p:sldId id="337" r:id="rId10"/>
    <p:sldId id="365" r:id="rId11"/>
    <p:sldId id="257" r:id="rId12"/>
    <p:sldId id="367" r:id="rId13"/>
    <p:sldId id="279" r:id="rId14"/>
    <p:sldId id="368" r:id="rId15"/>
    <p:sldId id="333" r:id="rId16"/>
    <p:sldId id="348" r:id="rId17"/>
    <p:sldId id="336" r:id="rId18"/>
    <p:sldId id="345" r:id="rId19"/>
    <p:sldId id="369" r:id="rId20"/>
    <p:sldId id="350" r:id="rId21"/>
    <p:sldId id="370" r:id="rId22"/>
    <p:sldId id="351" r:id="rId23"/>
    <p:sldId id="371" r:id="rId24"/>
    <p:sldId id="372" r:id="rId25"/>
    <p:sldId id="353" r:id="rId26"/>
    <p:sldId id="346" r:id="rId27"/>
    <p:sldId id="376" r:id="rId28"/>
    <p:sldId id="354" r:id="rId29"/>
    <p:sldId id="355" r:id="rId30"/>
    <p:sldId id="356" r:id="rId31"/>
    <p:sldId id="377" r:id="rId32"/>
    <p:sldId id="373" r:id="rId33"/>
    <p:sldId id="374" r:id="rId34"/>
    <p:sldId id="339" r:id="rId35"/>
    <p:sldId id="343" r:id="rId36"/>
    <p:sldId id="357" r:id="rId37"/>
    <p:sldId id="378" r:id="rId38"/>
    <p:sldId id="358" r:id="rId39"/>
    <p:sldId id="359" r:id="rId40"/>
    <p:sldId id="360" r:id="rId41"/>
    <p:sldId id="380" r:id="rId42"/>
    <p:sldId id="361" r:id="rId43"/>
    <p:sldId id="375" r:id="rId44"/>
    <p:sldId id="379" r:id="rId45"/>
    <p:sldId id="362" r:id="rId46"/>
    <p:sldId id="363" r:id="rId47"/>
    <p:sldId id="364" r:id="rId48"/>
    <p:sldId id="382" r:id="rId49"/>
    <p:sldId id="340" r:id="rId50"/>
    <p:sldId id="341" r:id="rId51"/>
    <p:sldId id="342" r:id="rId52"/>
    <p:sldId id="381" r:id="rId53"/>
    <p:sldId id="352" r:id="rId54"/>
    <p:sldId id="383" r:id="rId55"/>
  </p:sldIdLst>
  <p:sldSz cx="9144000" cy="6858000" type="screen4x3"/>
  <p:notesSz cx="6797675" cy="987425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3" autoAdjust="0"/>
    <p:restoredTop sz="90929"/>
  </p:normalViewPr>
  <p:slideViewPr>
    <p:cSldViewPr>
      <p:cViewPr varScale="1">
        <p:scale>
          <a:sx n="78" d="100"/>
          <a:sy n="78" d="100"/>
        </p:scale>
        <p:origin x="101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AFC229-372A-4EEB-9DA2-9F90CD996E1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829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3138" y="760413"/>
            <a:ext cx="4862512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10113"/>
            <a:ext cx="49720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8291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345613"/>
            <a:ext cx="29829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A5EAED-3EEF-4C18-BE64-01091964538B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A8EEE-ED24-4452-A56A-8CFAE638A903}" type="slidenum">
              <a:rPr lang="en-GB"/>
              <a:pPr/>
              <a:t>1</a:t>
            </a:fld>
            <a:endParaRPr lang="en-GB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11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12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76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13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37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14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95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4859E-A22E-4329-A93D-293ED308252D}" type="slidenum">
              <a:rPr lang="en-GB"/>
              <a:pPr/>
              <a:t>15</a:t>
            </a:fld>
            <a:endParaRPr lang="en-GB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88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6EB11-0509-44D3-99CE-C09C604011C4}" type="slidenum">
              <a:rPr lang="en-GB"/>
              <a:pPr/>
              <a:t>16</a:t>
            </a:fld>
            <a:endParaRPr lang="en-GB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C610E-9D13-4F11-837A-85F2091F396F}" type="slidenum">
              <a:rPr lang="en-GB"/>
              <a:pPr/>
              <a:t>17</a:t>
            </a:fld>
            <a:endParaRPr lang="en-GB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19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2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41292-26B9-4187-9E71-91276D6A46E7}" type="slidenum">
              <a:rPr lang="en-US"/>
              <a:pPr/>
              <a:t>20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29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23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1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72943-F61C-49D7-8EE6-75B6F5A280BF}" type="slidenum">
              <a:rPr lang="en-GB"/>
              <a:pPr/>
              <a:t>2</a:t>
            </a:fld>
            <a:endParaRPr lang="en-GB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41292-26B9-4187-9E71-91276D6A46E7}" type="slidenum">
              <a:rPr lang="en-US"/>
              <a:pPr/>
              <a:t>24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8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62AB2-8421-41A9-9BF8-FA1FECBCC7F9}" type="slidenum">
              <a:rPr lang="en-US"/>
              <a:pPr/>
              <a:t>25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4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4859E-A22E-4329-A93D-293ED308252D}" type="slidenum">
              <a:rPr lang="en-GB"/>
              <a:pPr/>
              <a:t>26</a:t>
            </a:fld>
            <a:endParaRPr lang="en-GB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0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62AB2-8421-41A9-9BF8-FA1FECBCC7F9}" type="slidenum">
              <a:rPr lang="en-US"/>
              <a:pPr/>
              <a:t>28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3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62AB2-8421-41A9-9BF8-FA1FECBCC7F9}" type="slidenum">
              <a:rPr lang="en-US"/>
              <a:pPr/>
              <a:t>30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1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62AB2-8421-41A9-9BF8-FA1FECBCC7F9}" type="slidenum">
              <a:rPr lang="en-US"/>
              <a:pPr/>
              <a:t>31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72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32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3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41292-26B9-4187-9E71-91276D6A46E7}" type="slidenum">
              <a:rPr lang="en-US"/>
              <a:pPr/>
              <a:t>33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49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34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2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35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9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93471-3250-44F3-A5C7-F677007ED91E}" type="slidenum">
              <a:rPr lang="en-GB"/>
              <a:pPr/>
              <a:t>3</a:t>
            </a:fld>
            <a:endParaRPr lang="en-GB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38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3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40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86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41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54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44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11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45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6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6F291-D27F-43C8-9EAD-383A857905A9}" type="slidenum">
              <a:rPr lang="en-US"/>
              <a:pPr/>
              <a:t>47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7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48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2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E61C9-784A-41C7-BC0C-8E273A5957C8}" type="slidenum">
              <a:rPr lang="en-US"/>
              <a:pPr/>
              <a:t>49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9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07142B-F28F-4031-907D-50F50F305A82}" type="slidenum">
              <a:rPr lang="en-US"/>
              <a:pPr/>
              <a:t>50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36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799912-76B0-4CF1-BA82-633D43A960C4}" type="slidenum">
              <a:rPr lang="en-US"/>
              <a:pPr/>
              <a:t>51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4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9F623F-80DC-4AA2-A55D-7A463D02231E}" type="slidenum">
              <a:rPr lang="en-GB"/>
              <a:pPr/>
              <a:t>4</a:t>
            </a:fld>
            <a:endParaRPr lang="en-GB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799912-76B0-4CF1-BA82-633D43A960C4}" type="slidenum">
              <a:rPr lang="en-US"/>
              <a:pPr/>
              <a:t>53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00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799912-76B0-4CF1-BA82-633D43A960C4}" type="slidenum">
              <a:rPr lang="en-US"/>
              <a:pPr/>
              <a:t>54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2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6EB11-0509-44D3-99CE-C09C604011C4}" type="slidenum">
              <a:rPr lang="en-GB"/>
              <a:pPr/>
              <a:t>5</a:t>
            </a:fld>
            <a:endParaRPr lang="en-GB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972B8-FA73-440D-83C9-2BE2276C1FB2}" type="slidenum">
              <a:rPr lang="en-GB"/>
              <a:pPr/>
              <a:t>6</a:t>
            </a:fld>
            <a:endParaRPr lang="en-GB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45758-BA91-4588-9D41-6865150FA1EE}" type="slidenum">
              <a:rPr lang="en-GB"/>
              <a:pPr/>
              <a:t>7</a:t>
            </a:fld>
            <a:endParaRPr lang="en-GB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9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10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102DA-FD46-4C6E-8768-E89C3DB0C10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89DC0-65E9-46D0-8551-9228623B7E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7EED-6B9E-4A9F-819C-40AE88555F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18D46D-A6DA-410E-B770-DBA99FC3D23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BB97-0D8D-4DFA-9A62-1913352280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68BCC-224C-49EE-BA2A-C4400298B43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20A79-B9D2-46D7-85F2-E8481A31DF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C7F96-E80A-44B7-B4BE-AC4C19E9484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CDD09-725F-4FB1-9764-3D83304C38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D8AB2-C737-4974-B866-24A088D38BF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40B30-CC23-4224-B847-78726A8401F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8D802-93CD-4EC5-B3FC-A1D2F0DC21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EEEB61-D63C-4AEF-A8FB-93D0E2D92D2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278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3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0"/>
            <a:ext cx="59451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374076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Change Economics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Scenarios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Costs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Instruments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Impacts of climate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Impacts and valuation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Total and marginal costs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Impacts and development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Climate policy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Optimal climate policy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Secondary benefits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Discounting, equity, uncertainty</a:t>
            </a:r>
          </a:p>
          <a:p>
            <a:endParaRPr lang="de-DE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b="1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416765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E8632-9B21-464F-987F-3B6758802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76400"/>
            <a:ext cx="6955787" cy="4555067"/>
          </a:xfrm>
          <a:prstGeom prst="rect">
            <a:avLst/>
          </a:prstGeom>
        </p:spPr>
      </p:pic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Sources of greenhouse gas emissions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Carbon dioxide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Combustion of fossil fuels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Land use change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Cement production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Methane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Ruminants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Paddy rice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Waste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Leakage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Nitrous oxide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Agriculture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Other gases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Specialised industry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b="1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3431855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22BA4-17C3-4ED6-A9A3-BB812E20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497"/>
            <a:ext cx="9144000" cy="5965500"/>
          </a:xfrm>
          <a:prstGeom prst="rect">
            <a:avLst/>
          </a:prstGeom>
        </p:spPr>
      </p:pic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Emission trends</a:t>
            </a:r>
            <a:endParaRPr lang="en-GB" sz="32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362290-71F3-4C87-A793-186C6F8D7A61}"/>
                  </a:ext>
                </a:extLst>
              </p:cNvPr>
              <p:cNvSpPr txBox="1"/>
              <p:nvPr/>
            </p:nvSpPr>
            <p:spPr>
              <a:xfrm>
                <a:off x="2819400" y="914400"/>
                <a:ext cx="2514601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362290-71F3-4C87-A793-186C6F8D7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914400"/>
                <a:ext cx="2514601" cy="803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Emission scenarios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7848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Kaya identity</a:t>
            </a:r>
          </a:p>
          <a:p>
            <a:pPr>
              <a:lnSpc>
                <a:spcPct val="90000"/>
              </a:lnSpc>
            </a:pPr>
            <a:endParaRPr lang="de-DE" sz="2800" dirty="0">
              <a:latin typeface="Comic Sans MS" pitchFamily="66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So, we need to predict how many people there will be in the future, how rich they will be, how much energy they will use, and what sort of energy; how much waste they will generate and how they will dispose of it; and what they will eat and where that food will be grown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And over a period of 100 years or more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Scenario uncertainty is compounded by uncertainty over climate and carbon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D1D11-A621-46CC-B928-E814BFDC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81000"/>
            <a:ext cx="2514600" cy="167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7BD81A-7194-4EA1-9AEC-B60FF85C2426}"/>
                  </a:ext>
                </a:extLst>
              </p:cNvPr>
              <p:cNvSpPr txBox="1"/>
              <p:nvPr/>
            </p:nvSpPr>
            <p:spPr>
              <a:xfrm>
                <a:off x="2819400" y="914400"/>
                <a:ext cx="2514601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7BD81A-7194-4EA1-9AEC-B60FF85C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914400"/>
                <a:ext cx="2514601" cy="803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9FE482-6721-475D-9CDB-6BC910E7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5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b="1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291466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eart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2725"/>
            <a:ext cx="8575675" cy="643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How to abate emissions?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Kaya identity</a:t>
            </a: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To reduce emissions, one can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Reduce population growth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Reduce economic growth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Save energy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Switch to different energy sources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6800" y="2488430"/>
                <a:ext cx="286559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func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488430"/>
                <a:ext cx="2865593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78E9793-C52C-4895-B907-60BBB8F73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3540761"/>
            <a:ext cx="3488478" cy="2503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98BE51-D777-4CEE-A267-35B841A7ED53}"/>
                  </a:ext>
                </a:extLst>
              </p:cNvPr>
              <p:cNvSpPr txBox="1"/>
              <p:nvPr/>
            </p:nvSpPr>
            <p:spPr>
              <a:xfrm>
                <a:off x="92921" y="1598472"/>
                <a:ext cx="8958157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98BE51-D777-4CEE-A267-35B841A7E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1" y="1598472"/>
                <a:ext cx="8958157" cy="968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B09E4-25DC-4648-9B3C-FF25AA298CCE}"/>
                  </a:ext>
                </a:extLst>
              </p:cNvPr>
              <p:cNvSpPr txBox="1"/>
              <p:nvPr/>
            </p:nvSpPr>
            <p:spPr>
              <a:xfrm>
                <a:off x="1063210" y="3466124"/>
                <a:ext cx="2902782" cy="953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B09E4-25DC-4648-9B3C-FF25AA298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0" y="3466124"/>
                <a:ext cx="2902782" cy="953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ADCF361-D5C3-4AD3-BEF7-B9A331C72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DBC59-4953-43D5-8393-EF6CC61B1BFE}"/>
              </a:ext>
            </a:extLst>
          </p:cNvPr>
          <p:cNvSpPr txBox="1"/>
          <p:nvPr/>
        </p:nvSpPr>
        <p:spPr>
          <a:xfrm>
            <a:off x="1954937" y="5791200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andara" panose="020E0502030303020204" pitchFamily="34" charset="0"/>
              </a:rPr>
              <a:t>CO2 emissions during a pandemic</a:t>
            </a:r>
          </a:p>
        </p:txBody>
      </p:sp>
    </p:spTree>
    <p:extLst>
      <p:ext uri="{BB962C8B-B14F-4D97-AF65-F5344CB8AC3E}">
        <p14:creationId xmlns:p14="http://schemas.microsoft.com/office/powerpoint/2010/main" val="101887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6096000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andara" panose="020E0502030303020204" pitchFamily="34" charset="0"/>
              </a:rPr>
              <a:t>Former USSR: Economy and emissions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ED087-4A79-4D4E-A00E-48369AABC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5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97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b="1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3662069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How to abate emissions?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Kaya identity</a:t>
            </a: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To reduce emissions, one can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Reduce population growth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Reduce economic growth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Save energy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Switch to different energy sources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6800" y="2488430"/>
                <a:ext cx="286559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func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488430"/>
                <a:ext cx="2865593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98BE51-D777-4CEE-A267-35B841A7ED53}"/>
                  </a:ext>
                </a:extLst>
              </p:cNvPr>
              <p:cNvSpPr txBox="1"/>
              <p:nvPr/>
            </p:nvSpPr>
            <p:spPr>
              <a:xfrm>
                <a:off x="92921" y="1598472"/>
                <a:ext cx="8958157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98BE51-D777-4CEE-A267-35B841A7E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1" y="1598472"/>
                <a:ext cx="8958157" cy="968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B09E4-25DC-4648-9B3C-FF25AA298CCE}"/>
                  </a:ext>
                </a:extLst>
              </p:cNvPr>
              <p:cNvSpPr txBox="1"/>
              <p:nvPr/>
            </p:nvSpPr>
            <p:spPr>
              <a:xfrm>
                <a:off x="1063210" y="3466124"/>
                <a:ext cx="2902782" cy="953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B09E4-25DC-4648-9B3C-FF25AA298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0" y="3466124"/>
                <a:ext cx="2902782" cy="953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429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Save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Energy savings come through technological change and behavioural change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For a single product, new models tend to be more efficient, but the technological advance may be used to increase comfort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A lot of energy is wasted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Habits are hard, maybe costly to change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Principal/agent problems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The demand for energy services is even harder to change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F4639-1EF1-473E-87CD-DDDB805EF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56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16B3A-362A-42B3-AFED-3EE462EA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26" y="9831"/>
            <a:ext cx="4740073" cy="392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C0428-9DBE-4FEB-AE47-AC89A812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49"/>
            <a:ext cx="4495800" cy="4230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12673F-BC6B-4221-B164-CFE475D49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940" y="2389762"/>
            <a:ext cx="6070060" cy="4468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F5D29-9017-43F9-BCC9-250E6DC15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970" y="-19665"/>
            <a:ext cx="6121940" cy="4306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B7566-6AA0-4BEA-911F-A32388CE3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602418"/>
            <a:ext cx="7543799" cy="625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Save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Energy savings come through technological change and behavioural change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For a single product, new models tend to be more efficient, but the technological advance may be used to increase comfort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A lot of energy is wasted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Habits are hard, maybe costly to change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Principal/agent problems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The demand for energy services is even harder to change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3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5410200" cy="3506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5596841" cy="35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033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B400F-6BE7-4F44-A69B-6D957C30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88" y="0"/>
            <a:ext cx="70359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Save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Energy savings come through technological change and behavioural change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For a single product, new models tend to be more efficient, but the technological advance may be used to increase comfort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A lot of energy is wasted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Habits are hard, maybe costly to change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Principal/agent problems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 demand for energy services is even harder to change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52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Save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Energy savings come through technological change and behavioural change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For a single product, new models tend to be more efficient, but the technological advance may be used to increase comfort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A lot of energy is wasted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Habits are hard, maybe costly to change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Principal/agent problems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The demand for energy services is even harder to change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08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b="1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317075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How to abate emissions?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Kaya identity</a:t>
            </a: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To reduce emissions, one can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Reduce population growth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Reduce economic growth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Save energy</a:t>
            </a:r>
          </a:p>
          <a:p>
            <a:pPr lvl="1">
              <a:lnSpc>
                <a:spcPct val="90000"/>
              </a:lnSpc>
            </a:pPr>
            <a:r>
              <a:rPr lang="de-DE" sz="2400" dirty="0">
                <a:latin typeface="Candara" panose="020E0502030303020204" pitchFamily="34" charset="0"/>
              </a:rPr>
              <a:t>Switch to different energy sources</a:t>
            </a:r>
            <a:endParaRPr lang="en-GB" sz="24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6800" y="2488430"/>
                <a:ext cx="286559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func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488430"/>
                <a:ext cx="2865593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98BE51-D777-4CEE-A267-35B841A7ED53}"/>
                  </a:ext>
                </a:extLst>
              </p:cNvPr>
              <p:cNvSpPr txBox="1"/>
              <p:nvPr/>
            </p:nvSpPr>
            <p:spPr>
              <a:xfrm>
                <a:off x="92921" y="1598472"/>
                <a:ext cx="8958157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98BE51-D777-4CEE-A267-35B841A7E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1" y="1598472"/>
                <a:ext cx="8958157" cy="968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B09E4-25DC-4648-9B3C-FF25AA298CCE}"/>
                  </a:ext>
                </a:extLst>
              </p:cNvPr>
              <p:cNvSpPr txBox="1"/>
              <p:nvPr/>
            </p:nvSpPr>
            <p:spPr>
              <a:xfrm>
                <a:off x="1063210" y="3466124"/>
                <a:ext cx="2902782" cy="953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B09E4-25DC-4648-9B3C-FF25AA298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0" y="3466124"/>
                <a:ext cx="2902782" cy="953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07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Wind and solar are no longer expensive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Wind is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Solar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Biomass is still too expensive, and bad for health, environment and food production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Sources of greenhouse gas emissions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Carbon dioxide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latin typeface="Candara" panose="020E0502030303020204" pitchFamily="34" charset="0"/>
              </a:rPr>
              <a:t>Combustion of fossil fuels</a:t>
            </a:r>
          </a:p>
          <a:p>
            <a:pPr lvl="2">
              <a:lnSpc>
                <a:spcPct val="90000"/>
              </a:lnSpc>
            </a:pPr>
            <a:r>
              <a:rPr lang="en-GB" sz="2000" dirty="0">
                <a:latin typeface="Candara" panose="020E0502030303020204" pitchFamily="34" charset="0"/>
              </a:rPr>
              <a:t>Peat 117, Coal 95, Petrol 70, Gas 57 tCO2/TJ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Land use change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Cement production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Methane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Ruminants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Paddy rice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Waste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Leakage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Nitrous oxide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Agriculture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Other gases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Specialised industry</a:t>
            </a:r>
          </a:p>
        </p:txBody>
      </p:sp>
    </p:spTree>
    <p:extLst>
      <p:ext uri="{BB962C8B-B14F-4D97-AF65-F5344CB8AC3E}">
        <p14:creationId xmlns:p14="http://schemas.microsoft.com/office/powerpoint/2010/main" val="3985857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1A15AA-015E-4BBA-B97E-1AC13FD21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76303" cy="68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93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2E816A-65D9-4D2D-8C61-30C37408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02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Wind and solar are no longer expensive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Wind is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Solar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Biomass is too expensive, and bad for health, environment and food production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75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7538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451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44D58-B00A-47D3-86C8-1724A3330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"/>
            <a:ext cx="687079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Wind and solar are no longer expensive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Wind is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Solar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Biomass is still too expensive, and bad for health, environment and food production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31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Wind and solar are no longer expensive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Wind is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Solar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Biomass is still too expensive, and bad for health, environment and food production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15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7F175-E238-4D72-8F8F-CDE43CAB6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1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38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87C8020-5B84-4732-93AA-6C10AE78B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77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36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Wind and solar are no longer expensive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Wind is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Solar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Biomass is still too expensive, and bad for health, environment and food production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Wind is expensive and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Solar is expensive and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First generation biomass is too expensive, and bad for health, environment and food production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06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45FE3-65CF-4911-A6DE-5AB9B5A13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37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Switch Energy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Switching away from oil, gas and coal to nuclear, hydro, wind, solar and biomass is technically feasible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Nuclear and hydro are difficult politically and socially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Wind is expensive and visually intrusive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Solar is expensive and has a waste problem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Both wind and solar require storage and transport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Biomass is still too expensive, and bad for health, environment and food production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66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289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Emission Reduction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Emissions and emission reduction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Emission sources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Kaya Identity: Past and future</a:t>
            </a:r>
          </a:p>
          <a:p>
            <a:pPr lvl="1"/>
            <a:r>
              <a:rPr lang="de-DE" sz="2400" dirty="0">
                <a:latin typeface="Candara" panose="020E0502030303020204" pitchFamily="34" charset="0"/>
              </a:rPr>
              <a:t>Options for emission reduction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Saving energy</a:t>
            </a:r>
          </a:p>
          <a:p>
            <a:pPr lvl="2"/>
            <a:r>
              <a:rPr lang="de-DE" dirty="0">
                <a:latin typeface="Candara" panose="020E0502030303020204" pitchFamily="34" charset="0"/>
              </a:rPr>
              <a:t>Switching fuels</a:t>
            </a:r>
          </a:p>
          <a:p>
            <a:pPr lvl="1"/>
            <a:r>
              <a:rPr lang="de-DE" sz="2400" b="1" dirty="0">
                <a:latin typeface="Candara" panose="020E0502030303020204" pitchFamily="34" charset="0"/>
              </a:rPr>
              <a:t>Carbon sinks</a:t>
            </a:r>
          </a:p>
          <a:p>
            <a:pPr lvl="1"/>
            <a:r>
              <a:rPr lang="de-DE" sz="2400" b="1" dirty="0">
                <a:latin typeface="Candara" panose="020E0502030303020204" pitchFamily="34" charset="0"/>
              </a:rPr>
              <a:t>Carbon capture and storage</a:t>
            </a:r>
          </a:p>
          <a:p>
            <a:pPr lvl="1"/>
            <a:r>
              <a:rPr lang="de-DE" sz="2400" b="1" dirty="0">
                <a:latin typeface="Candara" panose="020E0502030303020204" pitchFamily="34" charset="0"/>
              </a:rPr>
              <a:t>Geoengineering</a:t>
            </a:r>
          </a:p>
          <a:p>
            <a:r>
              <a:rPr lang="de-DE" sz="2800" dirty="0">
                <a:latin typeface="Candara" panose="020E0502030303020204" pitchFamily="34" charset="0"/>
              </a:rPr>
              <a:t>Costs of emission reduction</a:t>
            </a:r>
          </a:p>
          <a:p>
            <a:r>
              <a:rPr lang="de-DE" sz="2800" dirty="0">
                <a:latin typeface="Candara" panose="020E0502030303020204" pitchFamily="34" charset="0"/>
              </a:rPr>
              <a:t>Instruments for emission reduction</a:t>
            </a:r>
          </a:p>
        </p:txBody>
      </p:sp>
    </p:spTree>
    <p:extLst>
      <p:ext uri="{BB962C8B-B14F-4D97-AF65-F5344CB8AC3E}">
        <p14:creationId xmlns:p14="http://schemas.microsoft.com/office/powerpoint/2010/main" val="4172710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8EB49D1-C8E4-4938-87D0-84C162CE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69321"/>
            <a:ext cx="5943600" cy="3888680"/>
          </a:xfrm>
          <a:prstGeom prst="rect">
            <a:avLst/>
          </a:prstGeom>
        </p:spPr>
      </p:pic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Carbon Sinks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77925"/>
            <a:ext cx="91440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Deforestation is a source of CO2 emissions, afforestation a sink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Forests of North America and Europe are growing back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If slowing deforestation in the tropics were easy, it would have been done for other reasons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A7D1F-8E49-4284-A17F-659BC4A8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"/>
            <a:ext cx="9144000" cy="61397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Carbon Capture and Storage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Take the CO2 out of the exhaust gas, and stick it in the ground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Proven technology: soda, beer,  greenhouses, and enhanced oil recovery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However, abatement requires purpose-build storage at a much larger scale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Retrofit expensive, so for new power stations only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Issues with cost, permanence, safety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End-of-pipe technology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If used for biomass, negative emissions</a:t>
            </a:r>
          </a:p>
          <a:p>
            <a:pPr>
              <a:lnSpc>
                <a:spcPct val="90000"/>
              </a:lnSpc>
            </a:pPr>
            <a:endParaRPr lang="en-GB" sz="28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Geoengineering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Change the climate again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Mirrors in space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Dust in the atmosphere</a:t>
            </a:r>
          </a:p>
          <a:p>
            <a:pPr marL="0" indent="0">
              <a:lnSpc>
                <a:spcPct val="90000"/>
              </a:lnSpc>
              <a:buNone/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Great uncertainty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Previous experiments went wrong (quite so)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Nonetheless, most of this is cheap and simple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Unclear who will/should decide on geoengineering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E4B9884-3FFE-4F69-BAF9-EF9DCDC67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0"/>
            <a:ext cx="905875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0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Geoengineering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Change the climate again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Mirrors in space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Dust in the atmosphere</a:t>
            </a: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Great uncertainty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Previous experiments went wrong (quite so)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Nonetheless, most of this is cheap and simple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Unclear who will/should decide on geoengineering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14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Geoengineering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Change the climate again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Mirrors in space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Dust in the atmosphere</a:t>
            </a:r>
          </a:p>
          <a:p>
            <a:pPr>
              <a:lnSpc>
                <a:spcPct val="90000"/>
              </a:lnSpc>
            </a:pPr>
            <a:endParaRPr lang="de-DE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Great uncertainty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Previous experiments went wrong (quite so)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Nonetheless, most of this is cheap and simple</a:t>
            </a:r>
          </a:p>
          <a:p>
            <a:pPr>
              <a:lnSpc>
                <a:spcPct val="90000"/>
              </a:lnSpc>
            </a:pPr>
            <a:r>
              <a:rPr lang="de-DE" sz="2800" dirty="0">
                <a:latin typeface="Candara" panose="020E0502030303020204" pitchFamily="34" charset="0"/>
              </a:rPr>
              <a:t>Unclear who will/should decide on geoengineering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0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2F147-CC67-411A-8F95-7FA3BFCFD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111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2618C-7589-43C3-AE2C-1DCFB5310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82000" cy="68774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96" y="0"/>
            <a:ext cx="2422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Water expands as it warms. A little bit. Ocean is on average 3 km deep. Tiny</a:t>
            </a:r>
          </a:p>
          <a:p>
            <a:r>
              <a:rPr lang="en-US" dirty="0">
                <a:latin typeface="Candara" panose="020E0502030303020204" pitchFamily="34" charset="0"/>
              </a:rPr>
              <a:t>expansion is large to humans.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F4D3B-3D80-46A9-B5D4-542C53B0AD7E}"/>
              </a:ext>
            </a:extLst>
          </p:cNvPr>
          <p:cNvSpPr txBox="1"/>
          <p:nvPr/>
        </p:nvSpPr>
        <p:spPr>
          <a:xfrm>
            <a:off x="7148060" y="4572000"/>
            <a:ext cx="1967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Besides, ice melts.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22064-96EA-4768-BD34-CAF29CF4F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5695335" cy="455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01989-15AC-4A93-A680-5DEE29DC6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" y="2667000"/>
            <a:ext cx="6681216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Other effects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Storms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Candara" panose="020E0502030303020204" pitchFamily="34" charset="0"/>
              </a:rPr>
              <a:t>Extratropical</a:t>
            </a:r>
            <a:r>
              <a:rPr lang="en-US" sz="2400" dirty="0">
                <a:latin typeface="Candara" panose="020E0502030303020204" pitchFamily="34" charset="0"/>
              </a:rPr>
              <a:t> storms: Probably more intense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Tropical storm: Probably no change in area or </a:t>
            </a:r>
            <a:r>
              <a:rPr lang="en-US" sz="2400" dirty="0" err="1">
                <a:latin typeface="Candara" panose="020E0502030303020204" pitchFamily="34" charset="0"/>
              </a:rPr>
              <a:t>frequence</a:t>
            </a:r>
            <a:r>
              <a:rPr lang="en-US" sz="2400" dirty="0">
                <a:latin typeface="Candara" panose="020E0502030303020204" pitchFamily="34" charset="0"/>
              </a:rPr>
              <a:t>, but probably more violent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Rainfall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wetter, others drier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 in winter and drier in summer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Ocean acidification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The proper name for (dissolved) CO2 is carbonic acid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As there is more CO2 in the atmosphere, there is more CO2 in the ocean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This increases the acidity of sea water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Bad for calciferous species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1746</Words>
  <Application>Microsoft Office PowerPoint</Application>
  <PresentationFormat>On-screen Show (4:3)</PresentationFormat>
  <Paragraphs>356</Paragraphs>
  <Slides>54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Cambria Math</vt:lpstr>
      <vt:lpstr>Candara</vt:lpstr>
      <vt:lpstr>Comic Sans MS</vt:lpstr>
      <vt:lpstr>Times New Roman</vt:lpstr>
      <vt:lpstr>Standarddesign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effects</vt:lpstr>
      <vt:lpstr>Emission Reduction</vt:lpstr>
      <vt:lpstr>Climate Change Economics</vt:lpstr>
      <vt:lpstr>Emission Reduction</vt:lpstr>
      <vt:lpstr>Sources of greenhouse gas emissions</vt:lpstr>
      <vt:lpstr>Emission Reduction</vt:lpstr>
      <vt:lpstr>Emission trends</vt:lpstr>
      <vt:lpstr>PowerPoint Presentation</vt:lpstr>
      <vt:lpstr>Emission scenarios</vt:lpstr>
      <vt:lpstr>PowerPoint Presentation</vt:lpstr>
      <vt:lpstr>Emission Reduction</vt:lpstr>
      <vt:lpstr>How to abate emissions?</vt:lpstr>
      <vt:lpstr>PowerPoint Presentation</vt:lpstr>
      <vt:lpstr>PowerPoint Presentation</vt:lpstr>
      <vt:lpstr>Emission Reduction</vt:lpstr>
      <vt:lpstr>How to abate emissions?</vt:lpstr>
      <vt:lpstr>Save Energy</vt:lpstr>
      <vt:lpstr>PowerPoint Presentation</vt:lpstr>
      <vt:lpstr>PowerPoint Presentation</vt:lpstr>
      <vt:lpstr>Save Energy</vt:lpstr>
      <vt:lpstr>PowerPoint Presentation</vt:lpstr>
      <vt:lpstr>Save Energy</vt:lpstr>
      <vt:lpstr>Save Energy</vt:lpstr>
      <vt:lpstr>Emission Reduction</vt:lpstr>
      <vt:lpstr>How to abate emissions?</vt:lpstr>
      <vt:lpstr>Switch Energy</vt:lpstr>
      <vt:lpstr>Sources of greenhouse gas emissions</vt:lpstr>
      <vt:lpstr>PowerPoint Presentation</vt:lpstr>
      <vt:lpstr>PowerPoint Presentation</vt:lpstr>
      <vt:lpstr>Switch Energy</vt:lpstr>
      <vt:lpstr>PowerPoint Presentation</vt:lpstr>
      <vt:lpstr>Switch Energy</vt:lpstr>
      <vt:lpstr>Switch Energy</vt:lpstr>
      <vt:lpstr>PowerPoint Presentation</vt:lpstr>
      <vt:lpstr>PowerPoint Presentation</vt:lpstr>
      <vt:lpstr>Switch Energy</vt:lpstr>
      <vt:lpstr>Switch Energy</vt:lpstr>
      <vt:lpstr>PowerPoint Presentation</vt:lpstr>
      <vt:lpstr>Switch Energy</vt:lpstr>
      <vt:lpstr>Emission Reduction</vt:lpstr>
      <vt:lpstr>Carbon Sinks</vt:lpstr>
      <vt:lpstr>Carbon Capture and Storage</vt:lpstr>
      <vt:lpstr>Geoengineering</vt:lpstr>
      <vt:lpstr>PowerPoint Presentation</vt:lpstr>
      <vt:lpstr>Geoengineering</vt:lpstr>
      <vt:lpstr>Geoengineering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239</cp:revision>
  <dcterms:created xsi:type="dcterms:W3CDTF">2000-09-24T19:27:04Z</dcterms:created>
  <dcterms:modified xsi:type="dcterms:W3CDTF">2020-10-10T10:05:29Z</dcterms:modified>
</cp:coreProperties>
</file>